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6"/>
  </p:notesMasterIdLst>
  <p:sldIdLst>
    <p:sldId id="377" r:id="rId2"/>
    <p:sldId id="493" r:id="rId3"/>
    <p:sldId id="505" r:id="rId4"/>
    <p:sldId id="385" r:id="rId5"/>
  </p:sldIdLst>
  <p:sldSz cx="12192000" cy="6858000"/>
  <p:notesSz cx="6858000" cy="9144000"/>
  <p:embeddedFontLst>
    <p:embeddedFont>
      <p:font typeface="Andika" panose="02000000000000000000" pitchFamily="2" charset="0"/>
      <p:regular r:id="rId7"/>
      <p:bold r:id="rId8"/>
      <p:italic r:id="rId9"/>
      <p:boldItalic r:id="rId1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BD2181-1983-4F22-B3EE-082D9ED1A959}" v="1" dt="2025-12-12T11:06:03.6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font" Target="fonts/font1.fntdata"/><Relationship Id="rId12" Type="http://schemas.openxmlformats.org/officeDocument/2006/relationships/viewProps" Target="viewProps.xml"/><Relationship Id="rId2" Type="http://schemas.openxmlformats.org/officeDocument/2006/relationships/slide" Target="slides/slide1.xml"/><Relationship Id="rId16"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mailto:hello@emile-education.co.uk?subject=Feedback%20on%20Grammar%20Scheme%20of%20Work"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hape&#10;&#10;Description automatically generated">
            <a:extLst>
              <a:ext uri="{FF2B5EF4-FFF2-40B4-BE49-F238E27FC236}">
                <a16:creationId xmlns:a16="http://schemas.microsoft.com/office/drawing/2014/main" id="{B902CD5E-0F19-1EED-8291-6A9BCA5E4F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picture containing flag&#10;&#10;Description automatically generated">
            <a:extLst>
              <a:ext uri="{FF2B5EF4-FFF2-40B4-BE49-F238E27FC236}">
                <a16:creationId xmlns:a16="http://schemas.microsoft.com/office/drawing/2014/main" id="{118AD9D6-673A-4E8C-B4D9-3B29B6735E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838200" y="141596"/>
            <a:ext cx="10515600" cy="1325563"/>
          </a:xfrm>
          <a:prstGeom prst="roundRect">
            <a:avLst/>
          </a:prstGeom>
          <a:solidFill>
            <a:srgbClr val="7030A0"/>
          </a:solidFill>
        </p:spPr>
        <p:txBody>
          <a:bodyPr/>
          <a:lstStyle/>
          <a:p>
            <a:r>
              <a:rPr lang="en-GB" b="1">
                <a:solidFill>
                  <a:schemeClr val="bg1"/>
                </a:solidFill>
              </a:rPr>
              <a:t> How to Use this </a:t>
            </a:r>
            <a:r>
              <a:rPr lang="en-GB" b="1" err="1">
                <a:solidFill>
                  <a:schemeClr val="bg1"/>
                </a:solidFill>
              </a:rPr>
              <a:t>Powerpoint</a:t>
            </a:r>
            <a:endParaRPr lang="en-GB" b="1">
              <a:solidFill>
                <a:schemeClr val="bg1"/>
              </a:solidFill>
            </a:endParaRP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1076225" y="1608755"/>
            <a:ext cx="10039547" cy="4859847"/>
          </a:xfrm>
          <a:prstGeom prst="roundRect">
            <a:avLst/>
          </a:prstGeom>
          <a:solidFill>
            <a:srgbClr val="EF8023"/>
          </a:solidFill>
        </p:spPr>
        <p:txBody>
          <a:bodyPr lIns="360000" tIns="216000" rIns="360000" bIns="144000">
            <a:normAutofit fontScale="85000" lnSpcReduction="20000"/>
          </a:bodyPr>
          <a:lstStyle/>
          <a:p>
            <a:pPr marL="0" indent="0" algn="ctr">
              <a:buNone/>
            </a:pPr>
            <a:r>
              <a:rPr lang="en-GB" dirty="0">
                <a:solidFill>
                  <a:schemeClr val="bg1"/>
                </a:solidFill>
              </a:rPr>
              <a:t>These slides have been designed to be used in </a:t>
            </a:r>
            <a:r>
              <a:rPr lang="en-GB" dirty="0" err="1">
                <a:solidFill>
                  <a:schemeClr val="bg1"/>
                </a:solidFill>
              </a:rPr>
              <a:t>Powerpoint</a:t>
            </a:r>
            <a:r>
              <a:rPr lang="en-GB" dirty="0">
                <a:solidFill>
                  <a:schemeClr val="bg1"/>
                </a:solidFill>
              </a:rPr>
              <a:t> as a </a:t>
            </a:r>
            <a:r>
              <a:rPr lang="en-GB" i="1" u="sng" dirty="0">
                <a:solidFill>
                  <a:schemeClr val="bg1"/>
                </a:solidFill>
              </a:rPr>
              <a:t>Slide Show. </a:t>
            </a:r>
          </a:p>
          <a:p>
            <a:pPr marL="0" indent="0" algn="ctr">
              <a:buNone/>
            </a:pPr>
            <a:endParaRPr lang="en-GB" i="1" u="sng" dirty="0">
              <a:solidFill>
                <a:schemeClr val="bg1"/>
              </a:solidFill>
            </a:endParaRPr>
          </a:p>
          <a:p>
            <a:pPr marL="0" indent="0" algn="ctr">
              <a:buNone/>
            </a:pP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u="sng" dirty="0">
                <a:solidFill>
                  <a:schemeClr val="bg1"/>
                </a:solidFill>
              </a:rPr>
              <a:t>To open this in Slide Show mode, </a:t>
            </a:r>
            <a:r>
              <a:rPr lang="en-GB" sz="2400" i="1" u="sng" dirty="0">
                <a:solidFill>
                  <a:schemeClr val="bg1"/>
                </a:solidFill>
              </a:rPr>
              <a:t>please</a:t>
            </a:r>
            <a:r>
              <a:rPr lang="en-GB" i="1" u="sng" dirty="0">
                <a:solidFill>
                  <a:schemeClr val="bg1"/>
                </a:solidFill>
              </a:rPr>
              <a:t> click “Slide Show” on the menu above and then “From Beginning”. </a:t>
            </a:r>
          </a:p>
          <a:p>
            <a:pPr marL="0" indent="0" algn="ctr">
              <a:buNone/>
            </a:pPr>
            <a:endParaRPr lang="en-GB" i="1" u="sng" dirty="0">
              <a:solidFill>
                <a:schemeClr val="bg1"/>
              </a:solidFill>
            </a:endParaRPr>
          </a:p>
          <a:p>
            <a:pPr marL="0" indent="0" algn="ctr">
              <a:buNone/>
            </a:pPr>
            <a:r>
              <a:rPr lang="en-GB" dirty="0">
                <a:solidFill>
                  <a:schemeClr val="bg1"/>
                </a:solidFill>
              </a:rPr>
              <a:t>Thank you from the Emile Team.</a:t>
            </a:r>
          </a:p>
          <a:p>
            <a:pPr marL="0" indent="0" algn="ctr">
              <a:buNone/>
            </a:pPr>
            <a:r>
              <a:rPr lang="en-GB" sz="1700" dirty="0">
                <a:solidFill>
                  <a:schemeClr val="bg1"/>
                </a:solidFill>
              </a:rPr>
              <a:t>If you have any feedback, or would just like to say “hello”, please email us at: </a:t>
            </a:r>
            <a:r>
              <a:rPr lang="en-GB" sz="1700" dirty="0">
                <a:solidFill>
                  <a:schemeClr val="bg1"/>
                </a:solidFill>
                <a:hlinkClick r:id="rId4"/>
              </a:rPr>
              <a:t>hello@emile-education.com</a:t>
            </a:r>
            <a:r>
              <a:rPr lang="en-GB" dirty="0">
                <a:solidFill>
                  <a:schemeClr val="bg1"/>
                </a:solidFill>
                <a:hlinkClick r:id="rId4"/>
              </a:rPr>
              <a:t> </a:t>
            </a:r>
            <a:endParaRPr lang="en-GB" dirty="0">
              <a:solidFill>
                <a:schemeClr val="bg1"/>
              </a:solidFill>
            </a:endParaRP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15062" y="390426"/>
            <a:ext cx="2092311" cy="739911"/>
          </a:xfrm>
          <a:prstGeom prst="rect">
            <a:avLst/>
          </a:prstGeom>
        </p:spPr>
      </p:pic>
    </p:spTree>
    <p:extLst>
      <p:ext uri="{BB962C8B-B14F-4D97-AF65-F5344CB8AC3E}">
        <p14:creationId xmlns:p14="http://schemas.microsoft.com/office/powerpoint/2010/main" val="381833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E1E5F0FA-9611-2F59-1884-B569870B3057}"/>
              </a:ext>
            </a:extLst>
          </p:cNvPr>
          <p:cNvSpPr txBox="1">
            <a:spLocks/>
          </p:cNvSpPr>
          <p:nvPr/>
        </p:nvSpPr>
        <p:spPr>
          <a:xfrm>
            <a:off x="347445" y="2086955"/>
            <a:ext cx="11497109" cy="407745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paws,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effect was charming.</a:t>
            </a: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5" name="Title 1">
            <a:extLst>
              <a:ext uri="{FF2B5EF4-FFF2-40B4-BE49-F238E27FC236}">
                <a16:creationId xmlns:a16="http://schemas.microsoft.com/office/drawing/2014/main" id="{8DD2BF7D-FFE3-E128-831E-3144F58AB0DA}"/>
              </a:ext>
            </a:extLst>
          </p:cNvPr>
          <p:cNvSpPr txBox="1">
            <a:spLocks/>
          </p:cNvSpPr>
          <p:nvPr/>
        </p:nvSpPr>
        <p:spPr>
          <a:xfrm>
            <a:off x="380855" y="347694"/>
            <a:ext cx="11497109" cy="961360"/>
          </a:xfrm>
          <a:prstGeom prst="roundRect">
            <a:avLst>
              <a:gd name="adj" fmla="val 2757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5400" b="1" dirty="0">
                <a:solidFill>
                  <a:schemeClr val="bg1"/>
                </a:solidFill>
                <a:latin typeface="Andika" panose="02000000000000000000" pitchFamily="2" charset="0"/>
                <a:ea typeface="Andika"/>
                <a:cs typeface="Andika"/>
              </a:rPr>
              <a:t>AIMEE’S CHALLENGE!!!</a:t>
            </a:r>
          </a:p>
        </p:txBody>
      </p:sp>
      <p:sp>
        <p:nvSpPr>
          <p:cNvPr id="11" name="Title 1">
            <a:extLst>
              <a:ext uri="{FF2B5EF4-FFF2-40B4-BE49-F238E27FC236}">
                <a16:creationId xmlns:a16="http://schemas.microsoft.com/office/drawing/2014/main" id="{9E036A00-3018-E572-4770-B17AF81BA889}"/>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2" name="Title 1">
            <a:extLst>
              <a:ext uri="{FF2B5EF4-FFF2-40B4-BE49-F238E27FC236}">
                <a16:creationId xmlns:a16="http://schemas.microsoft.com/office/drawing/2014/main" id="{DD039203-04E3-5BCD-3856-E3AC3684F2F1}"/>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3" name="Title 1">
            <a:extLst>
              <a:ext uri="{FF2B5EF4-FFF2-40B4-BE49-F238E27FC236}">
                <a16:creationId xmlns:a16="http://schemas.microsoft.com/office/drawing/2014/main" id="{70805DCF-5B41-97F1-21D1-BF48B2F9BD61}"/>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4" name="Title 1">
            <a:extLst>
              <a:ext uri="{FF2B5EF4-FFF2-40B4-BE49-F238E27FC236}">
                <a16:creationId xmlns:a16="http://schemas.microsoft.com/office/drawing/2014/main" id="{63E26EEE-EDFF-1952-5599-3193F1C286DA}"/>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5" name="Title 1">
            <a:extLst>
              <a:ext uri="{FF2B5EF4-FFF2-40B4-BE49-F238E27FC236}">
                <a16:creationId xmlns:a16="http://schemas.microsoft.com/office/drawing/2014/main" id="{9FF9B883-FE6C-CA10-9092-D79A7CA713AF}"/>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the top of the Boy's stocking, with a sprig of holly between his paws, the effect was charming.</a:t>
            </a:r>
          </a:p>
        </p:txBody>
      </p:sp>
      <p:sp>
        <p:nvSpPr>
          <p:cNvPr id="17" name="Title 1">
            <a:extLst>
              <a:ext uri="{FF2B5EF4-FFF2-40B4-BE49-F238E27FC236}">
                <a16:creationId xmlns:a16="http://schemas.microsoft.com/office/drawing/2014/main" id="{8BEAB5E5-083D-6A3A-C1C5-DE97C77912BF}"/>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the top of the Boy's stocking, with a sprig of holly between his paws, the effect was charming.</a:t>
            </a:r>
          </a:p>
        </p:txBody>
      </p:sp>
      <p:sp>
        <p:nvSpPr>
          <p:cNvPr id="18" name="Title 1">
            <a:extLst>
              <a:ext uri="{FF2B5EF4-FFF2-40B4-BE49-F238E27FC236}">
                <a16:creationId xmlns:a16="http://schemas.microsoft.com/office/drawing/2014/main" id="{F08DC011-699C-FFDE-B62C-4AA1A566B3ED}"/>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the Boy's stocking, with a sprig of holly between his paws, the effect was charming.</a:t>
            </a:r>
          </a:p>
        </p:txBody>
      </p:sp>
      <p:sp>
        <p:nvSpPr>
          <p:cNvPr id="20" name="Title 1">
            <a:extLst>
              <a:ext uri="{FF2B5EF4-FFF2-40B4-BE49-F238E27FC236}">
                <a16:creationId xmlns:a16="http://schemas.microsoft.com/office/drawing/2014/main" id="{5828CFD3-DF19-239B-769C-75D231686669}"/>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 sprig of holly between his paws, the effect was charming.</a:t>
            </a:r>
          </a:p>
        </p:txBody>
      </p:sp>
      <p:sp>
        <p:nvSpPr>
          <p:cNvPr id="21" name="Title 1">
            <a:extLst>
              <a:ext uri="{FF2B5EF4-FFF2-40B4-BE49-F238E27FC236}">
                <a16:creationId xmlns:a16="http://schemas.microsoft.com/office/drawing/2014/main" id="{C22F501A-198A-DED6-D00D-B16E707D3AB6}"/>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his paws, the effect was charming.</a:t>
            </a:r>
          </a:p>
        </p:txBody>
      </p:sp>
      <p:sp>
        <p:nvSpPr>
          <p:cNvPr id="22" name="Title 1">
            <a:extLst>
              <a:ext uri="{FF2B5EF4-FFF2-40B4-BE49-F238E27FC236}">
                <a16:creationId xmlns:a16="http://schemas.microsoft.com/office/drawing/2014/main" id="{24CE23FD-88E3-E28F-1DB5-DB2F7B6B05B6}"/>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paws, the effect was charming.</a:t>
            </a:r>
          </a:p>
        </p:txBody>
      </p:sp>
      <p:sp>
        <p:nvSpPr>
          <p:cNvPr id="8" name="Title 1">
            <a:extLst>
              <a:ext uri="{FF2B5EF4-FFF2-40B4-BE49-F238E27FC236}">
                <a16:creationId xmlns:a16="http://schemas.microsoft.com/office/drawing/2014/main" id="{2CD10EAC-76CD-B09A-734A-291C5B2959F9}"/>
              </a:ext>
            </a:extLst>
          </p:cNvPr>
          <p:cNvSpPr txBox="1">
            <a:spLocks/>
          </p:cNvSpPr>
          <p:nvPr/>
        </p:nvSpPr>
        <p:spPr>
          <a:xfrm>
            <a:off x="1785864" y="1228413"/>
            <a:ext cx="868708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pic>
        <p:nvPicPr>
          <p:cNvPr id="7" name="Picture 6" descr="A cartoon character wearing a person hat&#10;&#10;AI-generated content may be incorrect.">
            <a:extLst>
              <a:ext uri="{FF2B5EF4-FFF2-40B4-BE49-F238E27FC236}">
                <a16:creationId xmlns:a16="http://schemas.microsoft.com/office/drawing/2014/main" id="{532AE130-7E81-5794-E807-8EE1CA0BCC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8185" y="211272"/>
            <a:ext cx="1511691" cy="1874334"/>
          </a:xfrm>
          <a:prstGeom prst="rect">
            <a:avLst/>
          </a:prstGeom>
        </p:spPr>
      </p:pic>
    </p:spTree>
    <p:extLst>
      <p:ext uri="{BB962C8B-B14F-4D97-AF65-F5344CB8AC3E}">
        <p14:creationId xmlns:p14="http://schemas.microsoft.com/office/powerpoint/2010/main" val="3957702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22162 -0.12176 L -4.375E-6 -1.11111E-6 " pathEditMode="relative" rAng="0" ptsTypes="AA">
                                      <p:cBhvr>
                                        <p:cTn id="6" dur="5000" fill="hold"/>
                                        <p:tgtEl>
                                          <p:spTgt spid="7"/>
                                        </p:tgtEl>
                                        <p:attrNameLst>
                                          <p:attrName>ppt_x</p:attrName>
                                          <p:attrName>ppt_y</p:attrName>
                                        </p:attrNameLst>
                                      </p:cBhvr>
                                      <p:rCtr x="-11081" y="6088"/>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3" grpId="0" animBg="1"/>
      <p:bldP spid="14" grpId="0" animBg="1"/>
      <p:bldP spid="15" grpId="0" animBg="1"/>
      <p:bldP spid="17" grpId="0" animBg="1"/>
      <p:bldP spid="18" grpId="0" animBg="1"/>
      <p:bldP spid="20" grpId="0" animBg="1"/>
      <p:bldP spid="21" grpId="0" animBg="1"/>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B862EF98-BD2D-8432-DC19-F621616672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45432" y="209007"/>
            <a:ext cx="11301820" cy="11710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p>
            <a:pPr marL="0" indent="0" algn="ctr">
              <a:buNone/>
            </a:pPr>
            <a:r>
              <a:rPr lang="en-GB" sz="4400" dirty="0">
                <a:solidFill>
                  <a:schemeClr val="bg1"/>
                </a:solidFill>
              </a:rPr>
              <a:t>Can you sort the words?</a:t>
            </a:r>
          </a:p>
          <a:p>
            <a:pPr marL="0" indent="0" algn="ctr">
              <a:buNone/>
            </a:pPr>
            <a:r>
              <a:rPr lang="en-GB" sz="2600" dirty="0">
                <a:solidFill>
                  <a:schemeClr val="bg1"/>
                </a:solidFill>
              </a:rPr>
              <a:t>Click on the words to reveal the answers. </a:t>
            </a:r>
            <a:endParaRPr lang="en-GB" sz="2600" b="1" u="sng" dirty="0">
              <a:solidFill>
                <a:schemeClr val="bg1"/>
              </a:solidFill>
            </a:endParaRP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3552825"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Articles</a:t>
            </a: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192808"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the</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192808"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my</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1825066"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several</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192808"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192808"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1825066"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this</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1825066"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that</a:t>
            </a:r>
          </a:p>
        </p:txBody>
      </p:sp>
      <p:sp>
        <p:nvSpPr>
          <p:cNvPr id="33" name="Title 1">
            <a:extLst>
              <a:ext uri="{FF2B5EF4-FFF2-40B4-BE49-F238E27FC236}">
                <a16:creationId xmlns:a16="http://schemas.microsoft.com/office/drawing/2014/main" id="{13B8606D-7BB4-40CB-27B7-BE96F4146BC2}"/>
              </a:ext>
            </a:extLst>
          </p:cNvPr>
          <p:cNvSpPr txBox="1">
            <a:spLocks/>
          </p:cNvSpPr>
          <p:nvPr/>
        </p:nvSpPr>
        <p:spPr>
          <a:xfrm>
            <a:off x="1825066"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your</a:t>
            </a:r>
          </a:p>
        </p:txBody>
      </p:sp>
      <p:cxnSp>
        <p:nvCxnSpPr>
          <p:cNvPr id="34" name="Straight Connector 33">
            <a:extLst>
              <a:ext uri="{FF2B5EF4-FFF2-40B4-BE49-F238E27FC236}">
                <a16:creationId xmlns:a16="http://schemas.microsoft.com/office/drawing/2014/main" id="{4407B014-DA46-B222-60AD-09D849244659}"/>
              </a:ext>
            </a:extLst>
          </p:cNvPr>
          <p:cNvCxnSpPr>
            <a:cxnSpLocks/>
          </p:cNvCxnSpPr>
          <p:nvPr/>
        </p:nvCxnSpPr>
        <p:spPr>
          <a:xfrm>
            <a:off x="768328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4218D7F5-CB77-4435-A646-6B0447FE5168}"/>
              </a:ext>
            </a:extLst>
          </p:cNvPr>
          <p:cNvSpPr txBox="1">
            <a:spLocks/>
          </p:cNvSpPr>
          <p:nvPr/>
        </p:nvSpPr>
        <p:spPr>
          <a:xfrm>
            <a:off x="5739107"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400" dirty="0">
                <a:solidFill>
                  <a:schemeClr val="bg1"/>
                </a:solidFill>
                <a:latin typeface="Andika" panose="02000000000000000000" pitchFamily="2" charset="0"/>
                <a:ea typeface="Andika" panose="02000000000000000000" pitchFamily="2" charset="0"/>
                <a:cs typeface="Andika" panose="02000000000000000000" pitchFamily="2" charset="0"/>
              </a:rPr>
              <a:t>Demonstratives</a:t>
            </a:r>
          </a:p>
        </p:txBody>
      </p:sp>
      <p:sp>
        <p:nvSpPr>
          <p:cNvPr id="8" name="Title 1">
            <a:extLst>
              <a:ext uri="{FF2B5EF4-FFF2-40B4-BE49-F238E27FC236}">
                <a16:creationId xmlns:a16="http://schemas.microsoft.com/office/drawing/2014/main" id="{8851ED0F-7079-825B-2B68-5E651BD59C0C}"/>
              </a:ext>
            </a:extLst>
          </p:cNvPr>
          <p:cNvSpPr txBox="1">
            <a:spLocks/>
          </p:cNvSpPr>
          <p:nvPr/>
        </p:nvSpPr>
        <p:spPr>
          <a:xfrm>
            <a:off x="7925389" y="1482042"/>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Quantifiers</a:t>
            </a:r>
          </a:p>
        </p:txBody>
      </p:sp>
      <p:cxnSp>
        <p:nvCxnSpPr>
          <p:cNvPr id="11" name="Straight Connector 10">
            <a:extLst>
              <a:ext uri="{FF2B5EF4-FFF2-40B4-BE49-F238E27FC236}">
                <a16:creationId xmlns:a16="http://schemas.microsoft.com/office/drawing/2014/main" id="{6EB54F80-21F6-91ED-DEAD-1DA8B61B3A88}"/>
              </a:ext>
            </a:extLst>
          </p:cNvPr>
          <p:cNvCxnSpPr>
            <a:cxnSpLocks/>
          </p:cNvCxnSpPr>
          <p:nvPr/>
        </p:nvCxnSpPr>
        <p:spPr>
          <a:xfrm>
            <a:off x="5521106"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BF6EF441-4AC9-CA99-5211-864507A58B64}"/>
              </a:ext>
            </a:extLst>
          </p:cNvPr>
          <p:cNvSpPr txBox="1">
            <a:spLocks/>
          </p:cNvSpPr>
          <p:nvPr/>
        </p:nvSpPr>
        <p:spPr>
          <a:xfrm>
            <a:off x="192808"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any</a:t>
            </a:r>
          </a:p>
        </p:txBody>
      </p:sp>
      <p:sp>
        <p:nvSpPr>
          <p:cNvPr id="18" name="Title 1">
            <a:extLst>
              <a:ext uri="{FF2B5EF4-FFF2-40B4-BE49-F238E27FC236}">
                <a16:creationId xmlns:a16="http://schemas.microsoft.com/office/drawing/2014/main" id="{FD2C80DC-B950-708A-2EB0-F6DAAAC9F091}"/>
              </a:ext>
            </a:extLst>
          </p:cNvPr>
          <p:cNvSpPr txBox="1">
            <a:spLocks/>
          </p:cNvSpPr>
          <p:nvPr/>
        </p:nvSpPr>
        <p:spPr>
          <a:xfrm>
            <a:off x="1825066"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those</a:t>
            </a:r>
          </a:p>
        </p:txBody>
      </p:sp>
      <p:pic>
        <p:nvPicPr>
          <p:cNvPr id="10" name="Picture 9" descr="A cartoon character with wings&#10;&#10;Description automatically generated">
            <a:extLst>
              <a:ext uri="{FF2B5EF4-FFF2-40B4-BE49-F238E27FC236}">
                <a16:creationId xmlns:a16="http://schemas.microsoft.com/office/drawing/2014/main" id="{BF4E19AC-A92F-FA41-8C05-29D5C05364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083" y="289166"/>
            <a:ext cx="1502305" cy="2015387"/>
          </a:xfrm>
          <a:prstGeom prst="rect">
            <a:avLst/>
          </a:prstGeom>
        </p:spPr>
      </p:pic>
      <p:sp>
        <p:nvSpPr>
          <p:cNvPr id="2" name="Title 1">
            <a:extLst>
              <a:ext uri="{FF2B5EF4-FFF2-40B4-BE49-F238E27FC236}">
                <a16:creationId xmlns:a16="http://schemas.microsoft.com/office/drawing/2014/main" id="{4D3A3774-7133-1E32-D796-EC06932E7C97}"/>
              </a:ext>
            </a:extLst>
          </p:cNvPr>
          <p:cNvSpPr txBox="1">
            <a:spLocks/>
          </p:cNvSpPr>
          <p:nvPr/>
        </p:nvSpPr>
        <p:spPr>
          <a:xfrm>
            <a:off x="10111672"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Possessive Determiners</a:t>
            </a:r>
          </a:p>
        </p:txBody>
      </p:sp>
      <p:cxnSp>
        <p:nvCxnSpPr>
          <p:cNvPr id="9" name="Straight Connector 8">
            <a:extLst>
              <a:ext uri="{FF2B5EF4-FFF2-40B4-BE49-F238E27FC236}">
                <a16:creationId xmlns:a16="http://schemas.microsoft.com/office/drawing/2014/main" id="{4568685E-7131-2694-E761-282D542CB6E7}"/>
              </a:ext>
            </a:extLst>
          </p:cNvPr>
          <p:cNvCxnSpPr>
            <a:cxnSpLocks/>
          </p:cNvCxnSpPr>
          <p:nvPr/>
        </p:nvCxnSpPr>
        <p:spPr>
          <a:xfrm>
            <a:off x="987403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435ADC95-2193-EE79-69B8-C7A3010824DB}"/>
              </a:ext>
            </a:extLst>
          </p:cNvPr>
          <p:cNvSpPr txBox="1">
            <a:spLocks/>
          </p:cNvSpPr>
          <p:nvPr/>
        </p:nvSpPr>
        <p:spPr>
          <a:xfrm>
            <a:off x="192808" y="615391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these</a:t>
            </a:r>
          </a:p>
        </p:txBody>
      </p:sp>
      <p:sp>
        <p:nvSpPr>
          <p:cNvPr id="19" name="Title 1">
            <a:extLst>
              <a:ext uri="{FF2B5EF4-FFF2-40B4-BE49-F238E27FC236}">
                <a16:creationId xmlns:a16="http://schemas.microsoft.com/office/drawing/2014/main" id="{7234AE4E-A5BC-55EB-D0BB-EB13767F00CC}"/>
              </a:ext>
            </a:extLst>
          </p:cNvPr>
          <p:cNvSpPr txBox="1">
            <a:spLocks/>
          </p:cNvSpPr>
          <p:nvPr/>
        </p:nvSpPr>
        <p:spPr>
          <a:xfrm>
            <a:off x="1825066" y="615391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many</a:t>
            </a:r>
          </a:p>
        </p:txBody>
      </p:sp>
    </p:spTree>
    <p:extLst>
      <p:ext uri="{BB962C8B-B14F-4D97-AF65-F5344CB8AC3E}">
        <p14:creationId xmlns:p14="http://schemas.microsoft.com/office/powerpoint/2010/main" val="216052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66667E-6 2.22222E-6 L 0.51459 -0.10834 " pathEditMode="relative" rAng="0" ptsTypes="AA">
                                      <p:cBhvr>
                                        <p:cTn id="6" dur="2000" fill="hold"/>
                                        <p:tgtEl>
                                          <p:spTgt spid="28"/>
                                        </p:tgtEl>
                                        <p:attrNameLst>
                                          <p:attrName>ppt_x</p:attrName>
                                          <p:attrName>ppt_y</p:attrName>
                                        </p:attrNameLst>
                                      </p:cBhvr>
                                      <p:rCtr x="25729" y="-5417"/>
                                    </p:animMotion>
                                  </p:childTnLst>
                                </p:cTn>
                              </p:par>
                            </p:childTnLst>
                          </p:cTn>
                        </p:par>
                      </p:childTnLst>
                    </p:cTn>
                  </p:par>
                </p:childTnLst>
              </p:cTn>
              <p:nextCondLst>
                <p:cond evt="onClick" delay="0">
                  <p:tgtEl>
                    <p:spTgt spid="28"/>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0.0013 0.00047 L 0.28515 -0.10926 " pathEditMode="relative" rAng="0" ptsTypes="AA">
                                      <p:cBhvr>
                                        <p:cTn id="11" dur="2000" fill="hold"/>
                                        <p:tgtEl>
                                          <p:spTgt spid="30"/>
                                        </p:tgtEl>
                                        <p:attrNameLst>
                                          <p:attrName>ppt_x</p:attrName>
                                          <p:attrName>ppt_y</p:attrName>
                                        </p:attrNameLst>
                                      </p:cBhvr>
                                      <p:rCtr x="14193" y="-5486"/>
                                    </p:animMotion>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2.5E-6 3.7037E-7 L 0.28515 -0.10046 " pathEditMode="relative" rAng="0" ptsTypes="AA">
                                      <p:cBhvr>
                                        <p:cTn id="16" dur="2000" fill="hold"/>
                                        <p:tgtEl>
                                          <p:spTgt spid="29"/>
                                        </p:tgtEl>
                                        <p:attrNameLst>
                                          <p:attrName>ppt_x</p:attrName>
                                          <p:attrName>ppt_y</p:attrName>
                                        </p:attrNameLst>
                                      </p:cBhvr>
                                      <p:rCtr x="14258" y="-5023"/>
                                    </p:animMotion>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391 -3.33333E-6 L 0.28594 -3.33333E-6 " pathEditMode="relative" rAng="0" ptsTypes="AA">
                                      <p:cBhvr>
                                        <p:cTn id="21" dur="2000" fill="hold"/>
                                        <p:tgtEl>
                                          <p:spTgt spid="26"/>
                                        </p:tgtEl>
                                        <p:attrNameLst>
                                          <p:attrName>ppt_x</p:attrName>
                                          <p:attrName>ppt_y</p:attrName>
                                        </p:attrNameLst>
                                      </p:cBhvr>
                                      <p:rCtr x="14492" y="0"/>
                                    </p:animMotion>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1562 2.22222E-6 L 0.82969 -0.11389 " pathEditMode="relative" rAng="0" ptsTypes="AA">
                                      <p:cBhvr>
                                        <p:cTn id="26" dur="2000" fill="hold"/>
                                        <p:tgtEl>
                                          <p:spTgt spid="27"/>
                                        </p:tgtEl>
                                        <p:attrNameLst>
                                          <p:attrName>ppt_x</p:attrName>
                                          <p:attrName>ppt_y</p:attrName>
                                        </p:attrNameLst>
                                      </p:cBhvr>
                                      <p:rCtr x="40703" y="-5694"/>
                                    </p:animMotion>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1"/>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1.66667E-6 -3.33333E-6 L 0.33985 -0.00555 " pathEditMode="relative" rAng="0" ptsTypes="AA">
                                      <p:cBhvr>
                                        <p:cTn id="31" dur="2000" fill="hold"/>
                                        <p:tgtEl>
                                          <p:spTgt spid="31"/>
                                        </p:tgtEl>
                                        <p:attrNameLst>
                                          <p:attrName>ppt_x</p:attrName>
                                          <p:attrName>ppt_y</p:attrName>
                                        </p:attrNameLst>
                                      </p:cBhvr>
                                      <p:rCtr x="16992" y="-278"/>
                                    </p:animMotion>
                                  </p:childTnLst>
                                </p:cTn>
                              </p:par>
                            </p:childTnLst>
                          </p:cTn>
                        </p:par>
                      </p:childTnLst>
                    </p:cTn>
                  </p:par>
                </p:childTnLst>
              </p:cTn>
              <p:nextCondLst>
                <p:cond evt="onClick" delay="0">
                  <p:tgtEl>
                    <p:spTgt spid="31"/>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1.66667E-6 -3.7037E-6 L 0.33334 -0.10926 " pathEditMode="relative" rAng="0" ptsTypes="AA">
                                      <p:cBhvr>
                                        <p:cTn id="36" dur="2000" fill="hold"/>
                                        <p:tgtEl>
                                          <p:spTgt spid="32"/>
                                        </p:tgtEl>
                                        <p:attrNameLst>
                                          <p:attrName>ppt_x</p:attrName>
                                          <p:attrName>ppt_y</p:attrName>
                                        </p:attrNameLst>
                                      </p:cBhvr>
                                      <p:rCtr x="16667" y="-5463"/>
                                    </p:animMotion>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33"/>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1.66667E-6 3.7037E-7 L 0.69193 -0.225 " pathEditMode="relative" rAng="0" ptsTypes="AA">
                                      <p:cBhvr>
                                        <p:cTn id="41" dur="2000" fill="hold"/>
                                        <p:tgtEl>
                                          <p:spTgt spid="33"/>
                                        </p:tgtEl>
                                        <p:attrNameLst>
                                          <p:attrName>ppt_x</p:attrName>
                                          <p:attrName>ppt_y</p:attrName>
                                        </p:attrNameLst>
                                      </p:cBhvr>
                                      <p:rCtr x="34596" y="-11250"/>
                                    </p:animMotion>
                                  </p:childTnLst>
                                </p:cTn>
                              </p:par>
                            </p:childTnLst>
                          </p:cTn>
                        </p:par>
                      </p:childTnLst>
                    </p:cTn>
                  </p:par>
                </p:childTnLst>
              </p:cTn>
              <p:nextCondLst>
                <p:cond evt="onClick" delay="0">
                  <p:tgtEl>
                    <p:spTgt spid="33"/>
                  </p:tgtEl>
                </p:cond>
              </p:nextCondLst>
            </p:seq>
            <p:seq concurrent="1" nextAc="seek">
              <p:cTn id="42" restart="whenNotActive" fill="hold" evtFilter="cancelBubble" nodeType="interactiveSeq">
                <p:stCondLst>
                  <p:cond evt="onClick" delay="0">
                    <p:tgtEl>
                      <p:spTgt spid="17"/>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13 0.00047 L 0.64687 -0.325 " pathEditMode="relative" rAng="0" ptsTypes="AA">
                                      <p:cBhvr>
                                        <p:cTn id="46" dur="2000" fill="hold"/>
                                        <p:tgtEl>
                                          <p:spTgt spid="17"/>
                                        </p:tgtEl>
                                        <p:attrNameLst>
                                          <p:attrName>ppt_x</p:attrName>
                                          <p:attrName>ppt_y</p:attrName>
                                        </p:attrNameLst>
                                      </p:cBhvr>
                                      <p:rCtr x="32279" y="-16273"/>
                                    </p:animMotion>
                                  </p:childTnLst>
                                </p:cTn>
                              </p:par>
                            </p:childTnLst>
                          </p:cTn>
                        </p:par>
                      </p:childTnLst>
                    </p:cTn>
                  </p:par>
                </p:childTnLst>
              </p:cTn>
              <p:nextCondLst>
                <p:cond evt="onClick" delay="0">
                  <p:tgtEl>
                    <p:spTgt spid="17"/>
                  </p:tgtEl>
                </p:cond>
              </p:nextCondLst>
            </p:seq>
            <p:seq concurrent="1" nextAc="seek">
              <p:cTn id="47" restart="whenNotActive" fill="hold" evtFilter="cancelBubble" nodeType="interactiveSeq">
                <p:stCondLst>
                  <p:cond evt="onClick" delay="0">
                    <p:tgtEl>
                      <p:spTgt spid="18"/>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1.66667E-6 -4.07407E-6 L 0.32943 -0.22129 " pathEditMode="relative" rAng="0" ptsTypes="AA">
                                      <p:cBhvr>
                                        <p:cTn id="51" dur="2000" fill="hold"/>
                                        <p:tgtEl>
                                          <p:spTgt spid="18"/>
                                        </p:tgtEl>
                                        <p:attrNameLst>
                                          <p:attrName>ppt_x</p:attrName>
                                          <p:attrName>ppt_y</p:attrName>
                                        </p:attrNameLst>
                                      </p:cBhvr>
                                      <p:rCtr x="16471" y="-11065"/>
                                    </p:animMotion>
                                  </p:childTnLst>
                                </p:cTn>
                              </p:par>
                            </p:childTnLst>
                          </p:cTn>
                        </p:par>
                      </p:childTnLst>
                    </p:cTn>
                  </p:par>
                </p:childTnLst>
              </p:cTn>
              <p:nextCondLst>
                <p:cond evt="onClick" delay="0">
                  <p:tgtEl>
                    <p:spTgt spid="18"/>
                  </p:tgtEl>
                </p:cond>
              </p:nextCondLst>
            </p:seq>
            <p:seq concurrent="1" nextAc="seek">
              <p:cTn id="52" restart="whenNotActive" fill="hold" evtFilter="cancelBubble" nodeType="interactiveSeq">
                <p:stCondLst>
                  <p:cond evt="onClick" delay="0">
                    <p:tgtEl>
                      <p:spTgt spid="16"/>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grpId="0" nodeType="clickEffect">
                                  <p:stCondLst>
                                    <p:cond delay="0"/>
                                  </p:stCondLst>
                                  <p:childTnLst>
                                    <p:animMotion origin="layout" path="M 0.0013 0.00046 L 0.46797 -0.22546 " pathEditMode="relative" rAng="0" ptsTypes="AA">
                                      <p:cBhvr>
                                        <p:cTn id="56" dur="2000" fill="hold"/>
                                        <p:tgtEl>
                                          <p:spTgt spid="16"/>
                                        </p:tgtEl>
                                        <p:attrNameLst>
                                          <p:attrName>ppt_x</p:attrName>
                                          <p:attrName>ppt_y</p:attrName>
                                        </p:attrNameLst>
                                      </p:cBhvr>
                                      <p:rCtr x="23333" y="-11296"/>
                                    </p:animMotion>
                                  </p:childTnLst>
                                </p:cTn>
                              </p:par>
                            </p:childTnLst>
                          </p:cTn>
                        </p:par>
                      </p:childTnLst>
                    </p:cTn>
                  </p:par>
                </p:childTnLst>
              </p:cTn>
              <p:nextCondLst>
                <p:cond evt="onClick" delay="0">
                  <p:tgtEl>
                    <p:spTgt spid="16"/>
                  </p:tgtEl>
                </p:cond>
              </p:nextCondLst>
            </p:seq>
            <p:seq concurrent="1" nextAc="seek">
              <p:cTn id="57" restart="whenNotActive" fill="hold" evtFilter="cancelBubble" nodeType="interactiveSeq">
                <p:stCondLst>
                  <p:cond evt="onClick" delay="0">
                    <p:tgtEl>
                      <p:spTgt spid="19"/>
                    </p:tgtEl>
                  </p:cond>
                </p:stCondLst>
                <p:endSync evt="end" delay="0">
                  <p:rtn val="all"/>
                </p:endSync>
                <p:childTnLst>
                  <p:par>
                    <p:cTn id="58" fill="hold">
                      <p:stCondLst>
                        <p:cond delay="0"/>
                      </p:stCondLst>
                      <p:childTnLst>
                        <p:par>
                          <p:cTn id="59" fill="hold">
                            <p:stCondLst>
                              <p:cond delay="0"/>
                            </p:stCondLst>
                            <p:childTnLst>
                              <p:par>
                                <p:cTn id="60" presetID="42" presetClass="path" presetSubtype="0" accel="50000" decel="50000" fill="hold" grpId="0" nodeType="clickEffect">
                                  <p:stCondLst>
                                    <p:cond delay="0"/>
                                  </p:stCondLst>
                                  <p:childTnLst>
                                    <p:animMotion origin="layout" path="M -1.66667E-6 -1.85185E-6 L 0.50912 -0.32407 " pathEditMode="relative" rAng="0" ptsTypes="AA">
                                      <p:cBhvr>
                                        <p:cTn id="61" dur="2000" fill="hold"/>
                                        <p:tgtEl>
                                          <p:spTgt spid="19"/>
                                        </p:tgtEl>
                                        <p:attrNameLst>
                                          <p:attrName>ppt_x</p:attrName>
                                          <p:attrName>ppt_y</p:attrName>
                                        </p:attrNameLst>
                                      </p:cBhvr>
                                      <p:rCtr x="25456" y="-16204"/>
                                    </p:animMotion>
                                  </p:childTnLst>
                                </p:cTn>
                              </p:par>
                            </p:childTnLst>
                          </p:cTn>
                        </p:par>
                      </p:childTnLst>
                    </p:cTn>
                  </p:par>
                </p:childTnLst>
              </p:cTn>
              <p:nextCondLst>
                <p:cond evt="onClick" delay="0">
                  <p:tgtEl>
                    <p:spTgt spid="19"/>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17" grpId="0" animBg="1"/>
      <p:bldP spid="18" grpId="0" animBg="1"/>
      <p:bldP spid="16"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nvGraphicFramePr>
        <p:xfrm>
          <a:off x="0" y="0"/>
          <a:ext cx="12186080" cy="6343404"/>
        </p:xfrm>
        <a:graphic>
          <a:graphicData uri="http://schemas.openxmlformats.org/drawingml/2006/table">
            <a:tbl>
              <a:tblPr firstRow="1" bandRow="1">
                <a:tableStyleId>{5C22544A-7EE6-4342-B048-85BDC9FD1C3A}</a:tableStyleId>
              </a:tblPr>
              <a:tblGrid>
                <a:gridCol w="3882452">
                  <a:extLst>
                    <a:ext uri="{9D8B030D-6E8A-4147-A177-3AD203B41FA5}">
                      <a16:colId xmlns:a16="http://schemas.microsoft.com/office/drawing/2014/main" val="3074923577"/>
                    </a:ext>
                  </a:extLst>
                </a:gridCol>
                <a:gridCol w="3717561">
                  <a:extLst>
                    <a:ext uri="{9D8B030D-6E8A-4147-A177-3AD203B41FA5}">
                      <a16:colId xmlns:a16="http://schemas.microsoft.com/office/drawing/2014/main" val="3218423113"/>
                    </a:ext>
                  </a:extLst>
                </a:gridCol>
                <a:gridCol w="2455740">
                  <a:extLst>
                    <a:ext uri="{9D8B030D-6E8A-4147-A177-3AD203B41FA5}">
                      <a16:colId xmlns:a16="http://schemas.microsoft.com/office/drawing/2014/main" val="556942734"/>
                    </a:ext>
                  </a:extLst>
                </a:gridCol>
                <a:gridCol w="2130327">
                  <a:extLst>
                    <a:ext uri="{9D8B030D-6E8A-4147-A177-3AD203B41FA5}">
                      <a16:colId xmlns:a16="http://schemas.microsoft.com/office/drawing/2014/main" val="118736995"/>
                    </a:ext>
                  </a:extLst>
                </a:gridCol>
              </a:tblGrid>
              <a:tr h="457014">
                <a:tc>
                  <a:txBody>
                    <a:bodyPr/>
                    <a:lstStyle/>
                    <a:p>
                      <a:r>
                        <a:rPr lang="en-GB" sz="2000" b="1" kern="1200" dirty="0">
                          <a:solidFill>
                            <a:schemeClr val="lt1"/>
                          </a:solidFill>
                          <a:latin typeface="+mn-lt"/>
                          <a:ea typeface="+mn-ea"/>
                          <a:cs typeface="+mn-cs"/>
                        </a:rPr>
                        <a:t>Determiners</a:t>
                      </a:r>
                    </a:p>
                  </a:txBody>
                  <a:tcPr>
                    <a:solidFill>
                      <a:srgbClr val="7030A0"/>
                    </a:solidFill>
                  </a:tcPr>
                </a:tc>
                <a:tc gridSpan="2">
                  <a:txBody>
                    <a:bodyPr/>
                    <a:lstStyle/>
                    <a:p>
                      <a:pPr algn="ctr"/>
                      <a:r>
                        <a:rPr lang="en-GB" sz="2000" dirty="0"/>
                        <a:t>Example Question</a:t>
                      </a:r>
                    </a:p>
                  </a:txBody>
                  <a:tcPr>
                    <a:solidFill>
                      <a:srgbClr val="7030A0"/>
                    </a:solidFill>
                  </a:tcPr>
                </a:tc>
                <a:tc hMerge="1">
                  <a:txBody>
                    <a:bodyPr/>
                    <a:lstStyle/>
                    <a:p>
                      <a:pPr algn="ctr"/>
                      <a:endParaRPr lang="en-GB" sz="2400" dirty="0"/>
                    </a:p>
                  </a:txBody>
                  <a:tcPr>
                    <a:solidFill>
                      <a:srgbClr val="7030A0"/>
                    </a:solidFill>
                  </a:tcPr>
                </a:tc>
                <a:tc>
                  <a:txBody>
                    <a:bodyPr/>
                    <a:lstStyle/>
                    <a:p>
                      <a:pPr algn="ctr"/>
                      <a:r>
                        <a:rPr lang="en-GB" sz="2000" dirty="0"/>
                        <a:t>Code</a:t>
                      </a:r>
                    </a:p>
                  </a:txBody>
                  <a:tcPr>
                    <a:solidFill>
                      <a:srgbClr val="7030A0"/>
                    </a:solidFill>
                  </a:tcPr>
                </a:tc>
                <a:extLst>
                  <a:ext uri="{0D108BD9-81ED-4DB2-BD59-A6C34878D82A}">
                    <a16:rowId xmlns:a16="http://schemas.microsoft.com/office/drawing/2014/main" val="1080527238"/>
                  </a:ext>
                </a:extLst>
              </a:tr>
              <a:tr h="400236">
                <a:tc>
                  <a:txBody>
                    <a:bodyPr/>
                    <a:lstStyle/>
                    <a:p>
                      <a:r>
                        <a:rPr lang="en-GB" sz="1800" dirty="0"/>
                        <a:t>A or an? 1</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____ apple.</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800" dirty="0">
                        <a:effectLst/>
                      </a:endParaRPr>
                    </a:p>
                  </a:txBody>
                  <a:tcPr marL="28575" marR="28575" marT="0" marB="0" anchor="ctr"/>
                </a:tc>
                <a:tc>
                  <a:txBody>
                    <a:bodyPr/>
                    <a:lstStyle/>
                    <a:p>
                      <a:pPr algn="l" rtl="0" fontAlgn="b">
                        <a:buNone/>
                      </a:pPr>
                      <a:r>
                        <a:rPr lang="en-GB" sz="1800" dirty="0">
                          <a:effectLst/>
                        </a:rPr>
                        <a:t>a/an</a:t>
                      </a:r>
                    </a:p>
                  </a:txBody>
                  <a:tcPr marL="28575" marR="28575" marT="0" marB="0" anchor="ctr"/>
                </a:tc>
                <a:tc>
                  <a:txBody>
                    <a:bodyPr/>
                    <a:lstStyle/>
                    <a:p>
                      <a:pPr algn="l"/>
                      <a:r>
                        <a:rPr lang="en-GB" sz="1800" kern="1200" dirty="0">
                          <a:solidFill>
                            <a:schemeClr val="dk1"/>
                          </a:solidFill>
                          <a:effectLst/>
                          <a:latin typeface="+mn-lt"/>
                          <a:ea typeface="+mn-ea"/>
                          <a:cs typeface="+mn-cs"/>
                        </a:rPr>
                        <a:t>GAorAN3</a:t>
                      </a:r>
                    </a:p>
                  </a:txBody>
                  <a:tcPr anchor="ctr"/>
                </a:tc>
                <a:extLst>
                  <a:ext uri="{0D108BD9-81ED-4DB2-BD59-A6C34878D82A}">
                    <a16:rowId xmlns:a16="http://schemas.microsoft.com/office/drawing/2014/main" val="3827501023"/>
                  </a:ext>
                </a:extLst>
              </a:tr>
              <a:tr h="3333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A or an? 2</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What word is missing from the sentence "</a:t>
                      </a:r>
                      <a:r>
                        <a:rPr lang="en-GB" sz="1800" b="1" dirty="0">
                          <a:effectLst/>
                        </a:rPr>
                        <a:t>a</a:t>
                      </a:r>
                      <a:r>
                        <a:rPr lang="en-GB" sz="1800" dirty="0">
                          <a:effectLst/>
                        </a:rPr>
                        <a:t>" or "</a:t>
                      </a:r>
                      <a:r>
                        <a:rPr lang="en-GB" sz="1800" b="1" dirty="0">
                          <a:effectLst/>
                        </a:rPr>
                        <a:t>an</a:t>
                      </a:r>
                      <a:r>
                        <a:rPr lang="en-GB" sz="1800" dirty="0">
                          <a:effectLst/>
                        </a:rPr>
                        <a:t>"?</a:t>
                      </a:r>
                    </a:p>
                  </a:txBody>
                  <a:tcPr marL="28575" marR="28575" marT="0" marB="0" anchor="ctr"/>
                </a:tc>
                <a:tc>
                  <a:txBody>
                    <a:bodyPr/>
                    <a:lstStyle/>
                    <a:p>
                      <a:pPr rtl="0" fontAlgn="b">
                        <a:buNone/>
                      </a:pPr>
                      <a:r>
                        <a:rPr lang="en-GB" sz="1800" dirty="0">
                          <a:effectLst/>
                        </a:rPr>
                        <a:t>I have ____ cat.</a:t>
                      </a:r>
                    </a:p>
                  </a:txBody>
                  <a:tcPr marL="28575" marR="28575" marT="0" marB="0" anchor="ctr"/>
                </a:tc>
                <a:tc>
                  <a:txBody>
                    <a:bodyPr/>
                    <a:lstStyle/>
                    <a:p>
                      <a:pPr algn="l"/>
                      <a:r>
                        <a:rPr lang="en-GB" sz="1800" kern="1200" dirty="0">
                          <a:solidFill>
                            <a:schemeClr val="dk1"/>
                          </a:solidFill>
                          <a:latin typeface="+mn-lt"/>
                          <a:ea typeface="+mn-ea"/>
                          <a:cs typeface="+mn-cs"/>
                        </a:rPr>
                        <a:t>GAAn</a:t>
                      </a:r>
                    </a:p>
                  </a:txBody>
                  <a:tcPr anchor="ctr"/>
                </a:tc>
                <a:extLst>
                  <a:ext uri="{0D108BD9-81ED-4DB2-BD59-A6C34878D82A}">
                    <a16:rowId xmlns:a16="http://schemas.microsoft.com/office/drawing/2014/main" val="1800653337"/>
                  </a:ext>
                </a:extLst>
              </a:tr>
              <a:tr h="5578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A or an? 3</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Which is the correct indefinite article for the noun:</a:t>
                      </a:r>
                    </a:p>
                  </a:txBody>
                  <a:tcPr marL="28575" marR="28575" marT="0" marB="0" anchor="ctr"/>
                </a:tc>
                <a:tc>
                  <a:txBody>
                    <a:bodyPr/>
                    <a:lstStyle/>
                    <a:p>
                      <a:pPr rtl="0" fontAlgn="b">
                        <a:buNone/>
                      </a:pPr>
                      <a:r>
                        <a:rPr lang="en-GB" sz="1800" dirty="0">
                          <a:effectLst/>
                        </a:rPr>
                        <a:t>apple</a:t>
                      </a:r>
                    </a:p>
                    <a:p>
                      <a:pPr rtl="0" fontAlgn="b">
                        <a:buNone/>
                      </a:pPr>
                      <a:endParaRPr lang="en-GB" sz="1800" dirty="0">
                        <a:effectLst/>
                      </a:endParaRPr>
                    </a:p>
                  </a:txBody>
                  <a:tcPr marL="28575" marR="28575" marT="0" marB="0" anchor="ctr"/>
                </a:tc>
                <a:tc>
                  <a:txBody>
                    <a:bodyPr/>
                    <a:lstStyle/>
                    <a:p>
                      <a:pPr algn="l"/>
                      <a:r>
                        <a:rPr lang="en-GB" sz="1800" kern="1200" dirty="0">
                          <a:solidFill>
                            <a:schemeClr val="dk1"/>
                          </a:solidFill>
                          <a:latin typeface="+mn-lt"/>
                          <a:ea typeface="+mn-ea"/>
                          <a:cs typeface="+mn-cs"/>
                        </a:rPr>
                        <a:t>GAorAN1</a:t>
                      </a:r>
                    </a:p>
                  </a:txBody>
                  <a:tcPr anchor="ctr"/>
                </a:tc>
                <a:extLst>
                  <a:ext uri="{0D108BD9-81ED-4DB2-BD59-A6C34878D82A}">
                    <a16:rowId xmlns:a16="http://schemas.microsoft.com/office/drawing/2014/main" val="686086147"/>
                  </a:ext>
                </a:extLst>
              </a:tr>
              <a:tr h="557846">
                <a:tc>
                  <a:txBody>
                    <a:bodyPr/>
                    <a:lstStyle/>
                    <a:p>
                      <a:pPr marL="0" algn="l" defTabSz="914400" rtl="0" eaLnBrk="1" latinLnBrk="0" hangingPunct="1"/>
                      <a:r>
                        <a:rPr lang="en-GB" sz="1800" kern="1200" noProof="0" dirty="0">
                          <a:solidFill>
                            <a:schemeClr val="dk1"/>
                          </a:solidFill>
                          <a:latin typeface="+mn-lt"/>
                          <a:ea typeface="+mn-ea"/>
                          <a:cs typeface="+mn-cs"/>
                        </a:rPr>
                        <a:t>A or an - In a sentence</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There is ____ apple on the table.</a:t>
                      </a:r>
                    </a:p>
                  </a:txBody>
                  <a:tcPr marL="28575" marR="28575"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a/an</a:t>
                      </a:r>
                    </a:p>
                  </a:txBody>
                  <a:tcPr marL="28575" marR="28575" marT="0" marB="0" anchor="ctr"/>
                </a:tc>
                <a:tc>
                  <a:txBody>
                    <a:bodyPr/>
                    <a:lstStyle/>
                    <a:p>
                      <a:pPr algn="l"/>
                      <a:r>
                        <a:rPr lang="en-GB" sz="1800" kern="1200" dirty="0">
                          <a:solidFill>
                            <a:schemeClr val="dk1"/>
                          </a:solidFill>
                          <a:latin typeface="+mn-lt"/>
                          <a:ea typeface="+mn-ea"/>
                          <a:cs typeface="+mn-cs"/>
                        </a:rPr>
                        <a:t>GAorAN2</a:t>
                      </a:r>
                    </a:p>
                  </a:txBody>
                  <a:tcPr anchor="ctr"/>
                </a:tc>
                <a:extLst>
                  <a:ext uri="{0D108BD9-81ED-4DB2-BD59-A6C34878D82A}">
                    <a16:rowId xmlns:a16="http://schemas.microsoft.com/office/drawing/2014/main" val="4034643559"/>
                  </a:ext>
                </a:extLst>
              </a:tr>
              <a:tr h="538597">
                <a:tc>
                  <a:txBody>
                    <a:bodyPr/>
                    <a:lstStyle/>
                    <a:p>
                      <a:pPr marL="0" algn="l" defTabSz="914400" rtl="0" eaLnBrk="1" latinLnBrk="0" hangingPunct="1"/>
                      <a:r>
                        <a:rPr lang="en-GB" sz="1800" kern="1200" dirty="0">
                          <a:solidFill>
                            <a:schemeClr val="dk1"/>
                          </a:solidFill>
                          <a:latin typeface="+mn-lt"/>
                          <a:ea typeface="+mn-ea"/>
                          <a:cs typeface="+mn-cs"/>
                        </a:rPr>
                        <a:t>Spot the determiner – </a:t>
                      </a:r>
                      <a:br>
                        <a:rPr lang="en-GB" sz="1800" kern="1200" dirty="0">
                          <a:solidFill>
                            <a:schemeClr val="dk1"/>
                          </a:solidFill>
                          <a:latin typeface="+mn-lt"/>
                          <a:ea typeface="+mn-ea"/>
                          <a:cs typeface="+mn-cs"/>
                        </a:rPr>
                      </a:br>
                      <a:r>
                        <a:rPr lang="en-GB" sz="1800" kern="120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determiner in the sentence:</a:t>
                      </a:r>
                    </a:p>
                  </a:txBody>
                  <a:tcPr marL="28575" marR="28575"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Alice saw a rabbit.</a:t>
                      </a:r>
                    </a:p>
                  </a:txBody>
                  <a:tcPr marL="28575" marR="28575" marT="0" marB="0" anchor="ctr"/>
                </a:tc>
                <a:tc>
                  <a:txBody>
                    <a:bodyPr/>
                    <a:lstStyle/>
                    <a:p>
                      <a:pPr algn="l"/>
                      <a:r>
                        <a:rPr lang="en-GB" sz="1800" kern="1200" dirty="0">
                          <a:solidFill>
                            <a:schemeClr val="dk1"/>
                          </a:solidFill>
                          <a:latin typeface="+mn-lt"/>
                          <a:ea typeface="+mn-ea"/>
                          <a:cs typeface="+mn-cs"/>
                        </a:rPr>
                        <a:t>GSpotDet2</a:t>
                      </a:r>
                    </a:p>
                  </a:txBody>
                  <a:tcPr anchor="ctr"/>
                </a:tc>
                <a:extLst>
                  <a:ext uri="{0D108BD9-81ED-4DB2-BD59-A6C34878D82A}">
                    <a16:rowId xmlns:a16="http://schemas.microsoft.com/office/drawing/2014/main" val="1192761514"/>
                  </a:ext>
                </a:extLst>
              </a:tr>
              <a:tr h="658192">
                <a:tc>
                  <a:txBody>
                    <a:bodyPr/>
                    <a:lstStyle/>
                    <a:p>
                      <a:pPr marL="0" algn="l" defTabSz="914400" rtl="0" eaLnBrk="1" latinLnBrk="0" hangingPunct="1"/>
                      <a:r>
                        <a:rPr lang="en-GB" sz="1800" kern="1200" dirty="0">
                          <a:solidFill>
                            <a:schemeClr val="dk1"/>
                          </a:solidFill>
                          <a:latin typeface="+mn-lt"/>
                          <a:ea typeface="+mn-ea"/>
                          <a:cs typeface="+mn-cs"/>
                        </a:rPr>
                        <a:t>Articles - a, an, the</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article in the sentence.</a:t>
                      </a:r>
                    </a:p>
                  </a:txBody>
                  <a:tcPr marL="28575" marR="28575" marT="0" marB="0" anchor="ctr"/>
                </a:tc>
                <a:tc>
                  <a:txBody>
                    <a:bodyPr/>
                    <a:lstStyle/>
                    <a:p>
                      <a:pPr rtl="0" fontAlgn="b">
                        <a:buNone/>
                      </a:pPr>
                      <a:r>
                        <a:rPr lang="en-GB" sz="1800" dirty="0">
                          <a:effectLst/>
                        </a:rPr>
                        <a:t>There has been an accident.</a:t>
                      </a:r>
                    </a:p>
                  </a:txBody>
                  <a:tcPr marL="28575" marR="28575" marT="0" marB="0" anchor="ctr"/>
                </a:tc>
                <a:tc>
                  <a:txBody>
                    <a:bodyPr/>
                    <a:lstStyle/>
                    <a:p>
                      <a:pPr algn="l"/>
                      <a:r>
                        <a:rPr lang="en-GB" sz="1800" kern="1200" dirty="0" err="1">
                          <a:solidFill>
                            <a:schemeClr val="dk1"/>
                          </a:solidFill>
                          <a:latin typeface="+mn-lt"/>
                          <a:ea typeface="+mn-ea"/>
                          <a:cs typeface="+mn-cs"/>
                        </a:rPr>
                        <a:t>Garticles</a:t>
                      </a:r>
                      <a:r>
                        <a:rPr lang="en-GB" sz="1800" kern="1200" dirty="0">
                          <a:solidFill>
                            <a:schemeClr val="dk1"/>
                          </a:solidFill>
                          <a:latin typeface="+mn-lt"/>
                          <a:ea typeface="+mn-ea"/>
                          <a:cs typeface="+mn-cs"/>
                        </a:rPr>
                        <a:t>, Garticles1</a:t>
                      </a:r>
                    </a:p>
                  </a:txBody>
                  <a:tcPr anchor="ctr"/>
                </a:tc>
                <a:extLst>
                  <a:ext uri="{0D108BD9-81ED-4DB2-BD59-A6C34878D82A}">
                    <a16:rowId xmlns:a16="http://schemas.microsoft.com/office/drawing/2014/main" val="2044580630"/>
                  </a:ext>
                </a:extLst>
              </a:tr>
              <a:tr h="730373">
                <a:tc>
                  <a:txBody>
                    <a:bodyPr/>
                    <a:lstStyle/>
                    <a:p>
                      <a:pPr marL="0" algn="l" defTabSz="914400" rtl="0" eaLnBrk="1" latinLnBrk="0" hangingPunct="1"/>
                      <a:r>
                        <a:rPr lang="en-GB" sz="1800" kern="1200" noProof="0" dirty="0">
                          <a:solidFill>
                            <a:schemeClr val="dk1"/>
                          </a:solidFill>
                          <a:latin typeface="+mn-lt"/>
                          <a:ea typeface="+mn-ea"/>
                          <a:cs typeface="+mn-cs"/>
                        </a:rPr>
                        <a:t>Spot the definite article! </a:t>
                      </a:r>
                      <a:br>
                        <a:rPr lang="en-GB" sz="1800" kern="1200" noProof="0" dirty="0">
                          <a:solidFill>
                            <a:schemeClr val="dk1"/>
                          </a:solidFill>
                          <a:latin typeface="+mn-lt"/>
                          <a:ea typeface="+mn-ea"/>
                          <a:cs typeface="+mn-cs"/>
                        </a:rPr>
                      </a:br>
                      <a:r>
                        <a:rPr lang="en-GB" sz="18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kern="1200" noProof="0" dirty="0">
                          <a:solidFill>
                            <a:schemeClr val="dk1"/>
                          </a:solidFill>
                          <a:latin typeface="+mn-lt"/>
                          <a:ea typeface="+mn-ea"/>
                          <a:cs typeface="+mn-cs"/>
                        </a:rPr>
                        <a:t>Spot the definite article! </a:t>
                      </a:r>
                      <a:endParaRPr lang="en-GB" sz="1800" dirty="0">
                        <a:effectLst/>
                      </a:endParaRPr>
                    </a:p>
                  </a:txBody>
                  <a:tcPr marL="28575" marR="28575" marT="0" marB="0" anchor="ctr"/>
                </a:tc>
                <a:tc>
                  <a:txBody>
                    <a:bodyPr/>
                    <a:lstStyle/>
                    <a:p>
                      <a:pPr rtl="0" fontAlgn="b">
                        <a:buNone/>
                      </a:pPr>
                      <a:r>
                        <a:rPr lang="en-GB" sz="1800" dirty="0">
                          <a:effectLst/>
                        </a:rPr>
                        <a:t>The cat sees a dog.</a:t>
                      </a:r>
                    </a:p>
                  </a:txBody>
                  <a:tcPr marL="28575" marR="2857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latin typeface="+mn-lt"/>
                          <a:ea typeface="+mn-ea"/>
                          <a:cs typeface="+mn-cs"/>
                        </a:rPr>
                        <a:t>GDefArt1, GDefArt2</a:t>
                      </a:r>
                    </a:p>
                  </a:txBody>
                  <a:tcPr anchor="ctr"/>
                </a:tc>
                <a:extLst>
                  <a:ext uri="{0D108BD9-81ED-4DB2-BD59-A6C34878D82A}">
                    <a16:rowId xmlns:a16="http://schemas.microsoft.com/office/drawing/2014/main" val="3889829558"/>
                  </a:ext>
                </a:extLst>
              </a:tr>
              <a:tr h="7303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noProof="0" dirty="0">
                          <a:solidFill>
                            <a:schemeClr val="dk1"/>
                          </a:solidFill>
                          <a:latin typeface="+mn-lt"/>
                          <a:ea typeface="+mn-ea"/>
                          <a:cs typeface="+mn-cs"/>
                        </a:rPr>
                        <a:t>Spot the definite articles! </a:t>
                      </a:r>
                      <a:br>
                        <a:rPr lang="en-GB" sz="1800" kern="1200" noProof="0" dirty="0">
                          <a:solidFill>
                            <a:schemeClr val="dk1"/>
                          </a:solidFill>
                          <a:latin typeface="+mn-lt"/>
                          <a:ea typeface="+mn-ea"/>
                          <a:cs typeface="+mn-cs"/>
                        </a:rPr>
                      </a:br>
                      <a:r>
                        <a:rPr lang="en-GB" sz="18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definite articles!</a:t>
                      </a:r>
                    </a:p>
                  </a:txBody>
                  <a:tcPr marL="28575" marR="28575" marT="0" marB="0" anchor="ctr"/>
                </a:tc>
                <a:tc>
                  <a:txBody>
                    <a:bodyPr/>
                    <a:lstStyle/>
                    <a:p>
                      <a:pPr rtl="0" fontAlgn="b">
                        <a:buNone/>
                      </a:pPr>
                      <a:r>
                        <a:rPr lang="en-GB" sz="1800" dirty="0">
                          <a:effectLst/>
                        </a:rPr>
                        <a:t>The cat sees the dog.</a:t>
                      </a:r>
                    </a:p>
                  </a:txBody>
                  <a:tcPr marL="28575" marR="28575" marT="0" marB="0" anchor="ctr"/>
                </a:tc>
                <a:tc>
                  <a:txBody>
                    <a:bodyPr/>
                    <a:lstStyle/>
                    <a:p>
                      <a:pPr algn="l"/>
                      <a:r>
                        <a:rPr lang="en-GB" sz="1800" kern="1200" dirty="0">
                          <a:solidFill>
                            <a:schemeClr val="dk1"/>
                          </a:solidFill>
                          <a:latin typeface="+mn-lt"/>
                          <a:ea typeface="+mn-ea"/>
                          <a:cs typeface="+mn-cs"/>
                        </a:rPr>
                        <a:t>GDefArt3</a:t>
                      </a:r>
                    </a:p>
                  </a:txBody>
                  <a:tcPr anchor="ctr"/>
                </a:tc>
                <a:extLst>
                  <a:ext uri="{0D108BD9-81ED-4DB2-BD59-A6C34878D82A}">
                    <a16:rowId xmlns:a16="http://schemas.microsoft.com/office/drawing/2014/main" val="544161963"/>
                  </a:ext>
                </a:extLst>
              </a:tr>
              <a:tr h="730373">
                <a:tc>
                  <a:txBody>
                    <a:bodyPr/>
                    <a:lstStyle/>
                    <a:p>
                      <a:pPr marL="0" algn="l" defTabSz="914400" rtl="0" eaLnBrk="1" latinLnBrk="0" hangingPunct="1"/>
                      <a:r>
                        <a:rPr lang="en-GB" sz="1800" kern="1200" dirty="0">
                          <a:solidFill>
                            <a:schemeClr val="dk1"/>
                          </a:solidFill>
                          <a:latin typeface="+mn-lt"/>
                          <a:ea typeface="+mn-ea"/>
                          <a:cs typeface="+mn-cs"/>
                        </a:rPr>
                        <a:t>Spot the indefinite articles! 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indefinite articles!</a:t>
                      </a:r>
                    </a:p>
                  </a:txBody>
                  <a:tcPr marL="28575" marR="28575" marT="0" marB="0" anchor="ctr"/>
                </a:tc>
                <a:tc>
                  <a:txBody>
                    <a:bodyPr/>
                    <a:lstStyle/>
                    <a:p>
                      <a:pPr rtl="0" fontAlgn="b">
                        <a:buNone/>
                      </a:pPr>
                      <a:r>
                        <a:rPr lang="en-GB" sz="1800" dirty="0">
                          <a:effectLst/>
                        </a:rPr>
                        <a:t>A cat sees a dog.</a:t>
                      </a:r>
                    </a:p>
                  </a:txBody>
                  <a:tcPr marL="28575" marR="28575" marT="0" marB="0" anchor="ctr"/>
                </a:tc>
                <a:tc>
                  <a:txBody>
                    <a:bodyPr/>
                    <a:lstStyle/>
                    <a:p>
                      <a:pPr algn="l"/>
                      <a:r>
                        <a:rPr lang="en-GB" sz="1800" kern="1200" dirty="0">
                          <a:solidFill>
                            <a:schemeClr val="dk1"/>
                          </a:solidFill>
                          <a:latin typeface="+mn-lt"/>
                          <a:ea typeface="+mn-ea"/>
                          <a:cs typeface="+mn-cs"/>
                        </a:rPr>
                        <a:t>GIndefArt1</a:t>
                      </a:r>
                    </a:p>
                    <a:p>
                      <a:pPr algn="l"/>
                      <a:r>
                        <a:rPr lang="en-GB" sz="1800" kern="1200" dirty="0">
                          <a:solidFill>
                            <a:schemeClr val="dk1"/>
                          </a:solidFill>
                          <a:latin typeface="+mn-lt"/>
                          <a:ea typeface="+mn-ea"/>
                          <a:cs typeface="+mn-cs"/>
                        </a:rPr>
                        <a:t>GIndefArt2</a:t>
                      </a:r>
                    </a:p>
                    <a:p>
                      <a:pPr algn="l"/>
                      <a:r>
                        <a:rPr lang="en-GB" sz="1800" kern="1200" dirty="0">
                          <a:solidFill>
                            <a:schemeClr val="dk1"/>
                          </a:solidFill>
                          <a:latin typeface="+mn-lt"/>
                          <a:ea typeface="+mn-ea"/>
                          <a:cs typeface="+mn-cs"/>
                        </a:rPr>
                        <a:t>GIndefArt3</a:t>
                      </a:r>
                    </a:p>
                  </a:txBody>
                  <a:tcPr anchor="ctr"/>
                </a:tc>
                <a:extLst>
                  <a:ext uri="{0D108BD9-81ED-4DB2-BD59-A6C34878D82A}">
                    <a16:rowId xmlns:a16="http://schemas.microsoft.com/office/drawing/2014/main" val="139989400"/>
                  </a:ext>
                </a:extLst>
              </a:tr>
            </a:tbl>
          </a:graphicData>
        </a:graphic>
      </p:graphicFrame>
      <p:sp>
        <p:nvSpPr>
          <p:cNvPr id="2" name="Rectangle: Rounded Corners 1">
            <a:hlinkClick r:id="rId3"/>
            <a:extLst>
              <a:ext uri="{FF2B5EF4-FFF2-40B4-BE49-F238E27FC236}">
                <a16:creationId xmlns:a16="http://schemas.microsoft.com/office/drawing/2014/main" id="{0D861451-32EC-A82C-4800-4079B569781D}"/>
              </a:ext>
            </a:extLst>
          </p:cNvPr>
          <p:cNvSpPr/>
          <p:nvPr/>
        </p:nvSpPr>
        <p:spPr>
          <a:xfrm>
            <a:off x="3502085" y="6325849"/>
            <a:ext cx="5530727" cy="425613"/>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21383579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1305</Words>
  <Application>Microsoft Office PowerPoint</Application>
  <PresentationFormat>Widescreen</PresentationFormat>
  <Paragraphs>83</Paragraphs>
  <Slides>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Andika</vt:lpstr>
      <vt:lpstr>Office Theme</vt:lpstr>
      <vt:lpstr> How to Use this Powerpoint</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2</cp:revision>
  <dcterms:created xsi:type="dcterms:W3CDTF">2022-05-31T09:42:07Z</dcterms:created>
  <dcterms:modified xsi:type="dcterms:W3CDTF">2025-12-22T10:07:30Z</dcterms:modified>
</cp:coreProperties>
</file>